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2"/>
  </p:notesMasterIdLst>
  <p:handoutMasterIdLst>
    <p:handoutMasterId r:id="rId13"/>
  </p:handoutMasterIdLst>
  <p:sldIdLst>
    <p:sldId id="604" r:id="rId7"/>
    <p:sldId id="612" r:id="rId8"/>
    <p:sldId id="613" r:id="rId9"/>
    <p:sldId id="611" r:id="rId10"/>
    <p:sldId id="256" r:id="rId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8" autoAdjust="0"/>
    <p:restoredTop sz="86418"/>
  </p:normalViewPr>
  <p:slideViewPr>
    <p:cSldViewPr snapToGrid="0" showGuides="1">
      <p:cViewPr varScale="1">
        <p:scale>
          <a:sx n="104" d="100"/>
          <a:sy n="104" d="100"/>
        </p:scale>
        <p:origin x="208" y="832"/>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B5D3B8A1-6E7E-934C-A30B-60925D61B3EA}"/>
    <pc:docChg chg="modSld">
      <pc:chgData name="Chance Pascale" userId="33a09a6f-b2d1-47a5-b3b3-352468c288fc" providerId="ADAL" clId="{B5D3B8A1-6E7E-934C-A30B-60925D61B3EA}" dt="2021-07-30T21:30:41.674" v="134" actId="14100"/>
      <pc:docMkLst>
        <pc:docMk/>
      </pc:docMkLst>
      <pc:sldChg chg="addSp delSp modSp mod">
        <pc:chgData name="Chance Pascale" userId="33a09a6f-b2d1-47a5-b3b3-352468c288fc" providerId="ADAL" clId="{B5D3B8A1-6E7E-934C-A30B-60925D61B3EA}" dt="2021-07-30T21:30:28.815" v="129" actId="14100"/>
        <pc:sldMkLst>
          <pc:docMk/>
          <pc:sldMk cId="2564896066" sldId="612"/>
        </pc:sldMkLst>
        <pc:spChg chg="del mod">
          <ac:chgData name="Chance Pascale" userId="33a09a6f-b2d1-47a5-b3b3-352468c288fc" providerId="ADAL" clId="{B5D3B8A1-6E7E-934C-A30B-60925D61B3EA}" dt="2021-07-30T21:30:11.621" v="124" actId="478"/>
          <ac:spMkLst>
            <pc:docMk/>
            <pc:sldMk cId="2564896066" sldId="612"/>
            <ac:spMk id="2" creationId="{5D5611A7-005A-F845-BC96-C9040B35C2B2}"/>
          </ac:spMkLst>
        </pc:spChg>
        <pc:spChg chg="mod">
          <ac:chgData name="Chance Pascale" userId="33a09a6f-b2d1-47a5-b3b3-352468c288fc" providerId="ADAL" clId="{B5D3B8A1-6E7E-934C-A30B-60925D61B3EA}" dt="2021-07-21T17:51:10.769" v="122" actId="20577"/>
          <ac:spMkLst>
            <pc:docMk/>
            <pc:sldMk cId="2564896066" sldId="612"/>
            <ac:spMk id="3" creationId="{AAA98797-C2AD-B34E-825B-15F82F5473F0}"/>
          </ac:spMkLst>
        </pc:spChg>
        <pc:spChg chg="add mod">
          <ac:chgData name="Chance Pascale" userId="33a09a6f-b2d1-47a5-b3b3-352468c288fc" providerId="ADAL" clId="{B5D3B8A1-6E7E-934C-A30B-60925D61B3EA}" dt="2021-07-30T21:30:28.815" v="129" actId="14100"/>
          <ac:spMkLst>
            <pc:docMk/>
            <pc:sldMk cId="2564896066" sldId="612"/>
            <ac:spMk id="6" creationId="{553750AD-6718-3C44-9A4B-1108E5BD788B}"/>
          </ac:spMkLst>
        </pc:spChg>
      </pc:sldChg>
      <pc:sldChg chg="addSp delSp modSp">
        <pc:chgData name="Chance Pascale" userId="33a09a6f-b2d1-47a5-b3b3-352468c288fc" providerId="ADAL" clId="{B5D3B8A1-6E7E-934C-A30B-60925D61B3EA}" dt="2021-07-30T21:30:41.674" v="134" actId="14100"/>
        <pc:sldMkLst>
          <pc:docMk/>
          <pc:sldMk cId="2040460302" sldId="613"/>
        </pc:sldMkLst>
        <pc:spChg chg="del mod">
          <ac:chgData name="Chance Pascale" userId="33a09a6f-b2d1-47a5-b3b3-352468c288fc" providerId="ADAL" clId="{B5D3B8A1-6E7E-934C-A30B-60925D61B3EA}" dt="2021-07-30T21:30:34.592" v="131" actId="478"/>
          <ac:spMkLst>
            <pc:docMk/>
            <pc:sldMk cId="2040460302" sldId="613"/>
            <ac:spMk id="2" creationId="{5D5611A7-005A-F845-BC96-C9040B35C2B2}"/>
          </ac:spMkLst>
        </pc:spChg>
        <pc:spChg chg="add del mod">
          <ac:chgData name="Chance Pascale" userId="33a09a6f-b2d1-47a5-b3b3-352468c288fc" providerId="ADAL" clId="{B5D3B8A1-6E7E-934C-A30B-60925D61B3EA}" dt="2021-07-30T21:30:21.961" v="127"/>
          <ac:spMkLst>
            <pc:docMk/>
            <pc:sldMk cId="2040460302" sldId="613"/>
            <ac:spMk id="4" creationId="{241DAC0E-7043-754A-891C-059064D870A9}"/>
          </ac:spMkLst>
        </pc:spChg>
        <pc:spChg chg="add mod">
          <ac:chgData name="Chance Pascale" userId="33a09a6f-b2d1-47a5-b3b3-352468c288fc" providerId="ADAL" clId="{B5D3B8A1-6E7E-934C-A30B-60925D61B3EA}" dt="2021-07-30T21:30:41.674" v="134" actId="14100"/>
          <ac:spMkLst>
            <pc:docMk/>
            <pc:sldMk cId="2040460302" sldId="613"/>
            <ac:spMk id="6" creationId="{11A95C1F-F4C6-D043-B4CB-26F5F225358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7/30/21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7/30/21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867128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230070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26874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2827469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71062031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5422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 id="2147484090"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uda-programming.blogspot.com/2013/01/what-is-constant-memory-in-cuda.html"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troduction to Concurrent Programming with GPUs">
            <a:extLst>
              <a:ext uri="{FF2B5EF4-FFF2-40B4-BE49-F238E27FC236}">
                <a16:creationId xmlns:a16="http://schemas.microsoft.com/office/drawing/2014/main" id="{A6076286-1248-4513-8951-8BAA95505598}"/>
              </a:ext>
            </a:extLst>
          </p:cNvPr>
          <p:cNvSpPr>
            <a:spLocks noGrp="1"/>
          </p:cNvSpPr>
          <p:nvPr>
            <p:ph type="title"/>
          </p:nvPr>
        </p:nvSpPr>
        <p:spPr>
          <a:xfrm>
            <a:off x="843379" y="2240842"/>
            <a:ext cx="7832870" cy="544124"/>
          </a:xfrm>
        </p:spPr>
        <p:txBody>
          <a:bodyPr>
            <a:normAutofit fontScale="90000"/>
          </a:bodyPr>
          <a:lstStyle/>
          <a:p>
            <a:r>
              <a:rPr lang="en-US" dirty="0"/>
              <a:t>Introduction to Parallel Programming with CUDA</a:t>
            </a:r>
          </a:p>
        </p:txBody>
      </p:sp>
      <p:sp>
        <p:nvSpPr>
          <p:cNvPr id="9" name="Course Expectations">
            <a:extLst>
              <a:ext uri="{FF2B5EF4-FFF2-40B4-BE49-F238E27FC236}">
                <a16:creationId xmlns:a16="http://schemas.microsoft.com/office/drawing/2014/main" id="{6E9DDCCD-6809-49BB-9647-A8B2884DA264}"/>
              </a:ext>
            </a:extLst>
          </p:cNvPr>
          <p:cNvSpPr>
            <a:spLocks noGrp="1"/>
          </p:cNvSpPr>
          <p:nvPr>
            <p:ph type="body" sz="quarter" idx="10"/>
          </p:nvPr>
        </p:nvSpPr>
        <p:spPr>
          <a:xfrm>
            <a:off x="887767" y="3185722"/>
            <a:ext cx="7799033" cy="366706"/>
          </a:xfrm>
        </p:spPr>
        <p:txBody>
          <a:bodyPr>
            <a:normAutofit lnSpcReduction="10000"/>
          </a:bodyPr>
          <a:lstStyle/>
          <a:p>
            <a:r>
              <a:rPr lang="en-US" dirty="0"/>
              <a:t>Device Constant Memory Allocation </a:t>
            </a:r>
            <a:r>
              <a:rPr lang="en-US"/>
              <a:t>and Transfer</a:t>
            </a:r>
            <a:endParaRPr lang="en-US" dirty="0"/>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A98797-C2AD-B34E-825B-15F82F5473F0}"/>
              </a:ext>
            </a:extLst>
          </p:cNvPr>
          <p:cNvSpPr>
            <a:spLocks noGrp="1"/>
          </p:cNvSpPr>
          <p:nvPr>
            <p:ph type="body" sz="quarter" idx="16"/>
          </p:nvPr>
        </p:nvSpPr>
        <p:spPr>
          <a:xfrm>
            <a:off x="533919" y="1390650"/>
            <a:ext cx="8085415" cy="3352800"/>
          </a:xfrm>
        </p:spPr>
        <p:txBody>
          <a:bodyPr/>
          <a:lstStyle/>
          <a:p>
            <a:r>
              <a:rPr lang="en-US" sz="1800" dirty="0"/>
              <a:t>Constant memory is memory that is read-only, hence the name constant.</a:t>
            </a:r>
          </a:p>
          <a:p>
            <a:r>
              <a:rPr lang="en-US" sz="1800" dirty="0"/>
              <a:t>It is almost always maxed </a:t>
            </a:r>
            <a:r>
              <a:rPr lang="en-US" sz="1800"/>
              <a:t>at 64KB.</a:t>
            </a:r>
          </a:p>
          <a:p>
            <a:r>
              <a:rPr lang="en-US" sz="1800" dirty="0"/>
              <a:t>It is globally accessible on the device, to all thread simultaneously.</a:t>
            </a:r>
          </a:p>
          <a:p>
            <a:r>
              <a:rPr lang="en-US" sz="1800" dirty="0"/>
              <a:t>It can be faster than global memory and as fast as register memory, as long as there are no read misses. If you allocate more than the defined amount of constant memory reads can be as slow as global memory.</a:t>
            </a:r>
          </a:p>
          <a:p>
            <a:r>
              <a:rPr lang="en-US" sz="1800" dirty="0"/>
              <a:t>A lot of the performance is based around half warps (16 threads per ½ warp), so branching can also have an effect on how efficient this is.</a:t>
            </a:r>
          </a:p>
        </p:txBody>
      </p:sp>
      <p:sp>
        <p:nvSpPr>
          <p:cNvPr id="4" name="TextBox 3">
            <a:extLst>
              <a:ext uri="{FF2B5EF4-FFF2-40B4-BE49-F238E27FC236}">
                <a16:creationId xmlns:a16="http://schemas.microsoft.com/office/drawing/2014/main" id="{9C14F04B-1B90-E644-93FF-0620515B36B2}"/>
              </a:ext>
            </a:extLst>
          </p:cNvPr>
          <p:cNvSpPr txBox="1"/>
          <p:nvPr/>
        </p:nvSpPr>
        <p:spPr>
          <a:xfrm>
            <a:off x="8267966" y="4374118"/>
            <a:ext cx="487634" cy="369332"/>
          </a:xfrm>
          <a:prstGeom prst="rect">
            <a:avLst/>
          </a:prstGeom>
          <a:noFill/>
        </p:spPr>
        <p:txBody>
          <a:bodyPr wrap="none" rtlCol="0">
            <a:spAutoFit/>
          </a:bodyPr>
          <a:lstStyle/>
          <a:p>
            <a:r>
              <a:rPr lang="en-US" dirty="0"/>
              <a:t>[1]</a:t>
            </a:r>
          </a:p>
        </p:txBody>
      </p:sp>
      <p:sp>
        <p:nvSpPr>
          <p:cNvPr id="5" name="TextBox 4">
            <a:extLst>
              <a:ext uri="{FF2B5EF4-FFF2-40B4-BE49-F238E27FC236}">
                <a16:creationId xmlns:a16="http://schemas.microsoft.com/office/drawing/2014/main" id="{1F348A2D-326F-8B48-9D81-A4D11FE2ECCA}"/>
              </a:ext>
            </a:extLst>
          </p:cNvPr>
          <p:cNvSpPr txBox="1"/>
          <p:nvPr/>
        </p:nvSpPr>
        <p:spPr>
          <a:xfrm>
            <a:off x="57549" y="4374118"/>
            <a:ext cx="487634" cy="369332"/>
          </a:xfrm>
          <a:prstGeom prst="rect">
            <a:avLst/>
          </a:prstGeom>
          <a:noFill/>
        </p:spPr>
        <p:txBody>
          <a:bodyPr wrap="none" rtlCol="0">
            <a:spAutoFit/>
          </a:bodyPr>
          <a:lstStyle/>
          <a:p>
            <a:r>
              <a:rPr lang="en-US" dirty="0"/>
              <a:t>[1]</a:t>
            </a:r>
          </a:p>
        </p:txBody>
      </p:sp>
      <p:sp>
        <p:nvSpPr>
          <p:cNvPr id="6" name="Title 5">
            <a:extLst>
              <a:ext uri="{FF2B5EF4-FFF2-40B4-BE49-F238E27FC236}">
                <a16:creationId xmlns:a16="http://schemas.microsoft.com/office/drawing/2014/main" id="{553750AD-6718-3C44-9A4B-1108E5BD788B}"/>
              </a:ext>
            </a:extLst>
          </p:cNvPr>
          <p:cNvSpPr>
            <a:spLocks noGrp="1"/>
          </p:cNvSpPr>
          <p:nvPr>
            <p:ph type="title" idx="4294967295"/>
          </p:nvPr>
        </p:nvSpPr>
        <p:spPr>
          <a:xfrm>
            <a:off x="628650" y="428625"/>
            <a:ext cx="7886700" cy="839788"/>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Device Constant Memory</a:t>
            </a:r>
            <a:endParaRPr lang="en-US" dirty="0">
              <a:effectLst/>
            </a:endParaRPr>
          </a:p>
          <a:p>
            <a:endParaRPr lang="en-US" dirty="0"/>
          </a:p>
        </p:txBody>
      </p:sp>
    </p:spTree>
    <p:extLst>
      <p:ext uri="{BB962C8B-B14F-4D97-AF65-F5344CB8AC3E}">
        <p14:creationId xmlns:p14="http://schemas.microsoft.com/office/powerpoint/2010/main" val="2564896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AA98797-C2AD-B34E-825B-15F82F5473F0}"/>
              </a:ext>
            </a:extLst>
          </p:cNvPr>
          <p:cNvSpPr>
            <a:spLocks noGrp="1"/>
          </p:cNvSpPr>
          <p:nvPr>
            <p:ph type="body" sz="quarter" idx="16"/>
          </p:nvPr>
        </p:nvSpPr>
        <p:spPr>
          <a:xfrm>
            <a:off x="457201" y="1088809"/>
            <a:ext cx="8229599" cy="3352800"/>
          </a:xfrm>
        </p:spPr>
        <p:txBody>
          <a:bodyPr/>
          <a:lstStyle/>
          <a:p>
            <a:r>
              <a:rPr lang="en-US" sz="1800" dirty="0"/>
              <a:t>Declaration:</a:t>
            </a:r>
          </a:p>
          <a:p>
            <a:pPr lvl="1"/>
            <a:r>
              <a:rPr lang="en-US" sz="1600" i="1" dirty="0">
                <a:latin typeface="American Typewriter" panose="02090604020004020304" pitchFamily="18" charset="77"/>
              </a:rPr>
              <a:t>__constant__ </a:t>
            </a:r>
            <a:r>
              <a:rPr lang="en-US" sz="1600" i="1" dirty="0" err="1">
                <a:latin typeface="American Typewriter" panose="02090604020004020304" pitchFamily="18" charset="77"/>
              </a:rPr>
              <a:t>data_type</a:t>
            </a:r>
            <a:r>
              <a:rPr lang="en-US" sz="1600" i="1" dirty="0">
                <a:latin typeface="American Typewriter" panose="02090604020004020304" pitchFamily="18" charset="77"/>
              </a:rPr>
              <a:t> </a:t>
            </a:r>
            <a:r>
              <a:rPr lang="en-US" sz="1600" i="1" dirty="0" err="1">
                <a:latin typeface="American Typewriter" panose="02090604020004020304" pitchFamily="18" charset="77"/>
              </a:rPr>
              <a:t>array_name</a:t>
            </a:r>
            <a:r>
              <a:rPr lang="en-US" sz="1600" i="1" dirty="0">
                <a:latin typeface="American Typewriter" panose="02090604020004020304" pitchFamily="18" charset="77"/>
              </a:rPr>
              <a:t>[number of elements]</a:t>
            </a:r>
          </a:p>
          <a:p>
            <a:r>
              <a:rPr lang="en-US" sz="1800" dirty="0"/>
              <a:t>Copying host data to constant memory:</a:t>
            </a:r>
          </a:p>
          <a:p>
            <a:pPr lvl="1"/>
            <a:r>
              <a:rPr lang="en-US" sz="1400" i="1" dirty="0" err="1">
                <a:latin typeface="American Typewriter" panose="02090604020004020304" pitchFamily="18" charset="77"/>
              </a:rPr>
              <a:t>cudaError_t</a:t>
            </a:r>
            <a:r>
              <a:rPr lang="en-US" sz="1400" i="1" dirty="0">
                <a:latin typeface="American Typewriter" panose="02090604020004020304" pitchFamily="18" charset="77"/>
              </a:rPr>
              <a:t> </a:t>
            </a:r>
            <a:r>
              <a:rPr lang="en-US" sz="1400" i="1" dirty="0" err="1">
                <a:latin typeface="American Typewriter" panose="02090604020004020304" pitchFamily="18" charset="77"/>
              </a:rPr>
              <a:t>cudaMemcpytoSymbol</a:t>
            </a:r>
            <a:r>
              <a:rPr lang="en-US" sz="1400" i="1" dirty="0">
                <a:latin typeface="American Typewriter" panose="02090604020004020304" pitchFamily="18" charset="77"/>
              </a:rPr>
              <a:t>(const </a:t>
            </a:r>
            <a:r>
              <a:rPr lang="en-US" sz="1400" i="1" dirty="0" err="1">
                <a:latin typeface="American Typewriter" panose="02090604020004020304" pitchFamily="18" charset="77"/>
              </a:rPr>
              <a:t>data_type</a:t>
            </a:r>
            <a:r>
              <a:rPr lang="en-US" sz="1400" i="1" dirty="0">
                <a:latin typeface="American Typewriter" panose="02090604020004020304" pitchFamily="18" charset="77"/>
              </a:rPr>
              <a:t>* </a:t>
            </a:r>
            <a:r>
              <a:rPr lang="en-US" sz="1400" i="1" dirty="0" err="1">
                <a:latin typeface="American Typewriter" panose="02090604020004020304" pitchFamily="18" charset="77"/>
              </a:rPr>
              <a:t>symbol_name</a:t>
            </a:r>
            <a:r>
              <a:rPr lang="en-US" sz="1400" i="1" dirty="0">
                <a:latin typeface="American Typewriter" panose="02090604020004020304" pitchFamily="18" charset="77"/>
              </a:rPr>
              <a:t>, void * </a:t>
            </a:r>
            <a:r>
              <a:rPr lang="en-US" sz="1400" i="1" dirty="0" err="1">
                <a:latin typeface="American Typewriter" panose="02090604020004020304" pitchFamily="18" charset="77"/>
              </a:rPr>
              <a:t>src_ptr</a:t>
            </a:r>
            <a:r>
              <a:rPr lang="en-US" sz="1400" i="1" dirty="0">
                <a:latin typeface="American Typewriter" panose="02090604020004020304" pitchFamily="18" charset="77"/>
              </a:rPr>
              <a:t>, </a:t>
            </a:r>
            <a:r>
              <a:rPr lang="en-US" sz="1400" i="1" dirty="0" err="1">
                <a:latin typeface="American Typewriter" panose="02090604020004020304" pitchFamily="18" charset="77"/>
              </a:rPr>
              <a:t>size_t</a:t>
            </a:r>
            <a:r>
              <a:rPr lang="en-US" sz="1400" i="1" dirty="0">
                <a:latin typeface="American Typewriter" panose="02090604020004020304" pitchFamily="18" charset="77"/>
              </a:rPr>
              <a:t> size, </a:t>
            </a:r>
            <a:r>
              <a:rPr lang="en-US" sz="1400" i="1" dirty="0" err="1">
                <a:latin typeface="American Typewriter" panose="02090604020004020304" pitchFamily="18" charset="77"/>
              </a:rPr>
              <a:t>size_t</a:t>
            </a:r>
            <a:r>
              <a:rPr lang="en-US" sz="1400" i="1" dirty="0">
                <a:latin typeface="American Typewriter" panose="02090604020004020304" pitchFamily="18" charset="77"/>
              </a:rPr>
              <a:t> offset, </a:t>
            </a:r>
            <a:r>
              <a:rPr lang="en-US" sz="1400" i="1" dirty="0" err="1">
                <a:latin typeface="American Typewriter" panose="02090604020004020304" pitchFamily="18" charset="77"/>
              </a:rPr>
              <a:t>enum</a:t>
            </a:r>
            <a:r>
              <a:rPr lang="en-US" sz="1400" i="1" dirty="0">
                <a:latin typeface="American Typewriter" panose="02090604020004020304" pitchFamily="18" charset="77"/>
              </a:rPr>
              <a:t> </a:t>
            </a:r>
            <a:r>
              <a:rPr lang="en-US" sz="1400" i="1" dirty="0" err="1">
                <a:latin typeface="American Typewriter" panose="02090604020004020304" pitchFamily="18" charset="77"/>
              </a:rPr>
              <a:t>cudaMemcpyKind</a:t>
            </a:r>
            <a:r>
              <a:rPr lang="en-US" sz="1400" i="1" dirty="0">
                <a:latin typeface="American Typewriter" panose="02090604020004020304" pitchFamily="18" charset="77"/>
              </a:rPr>
              <a:t>)</a:t>
            </a:r>
          </a:p>
          <a:p>
            <a:pPr lvl="1"/>
            <a:endParaRPr lang="en-US" sz="1400" i="1" dirty="0">
              <a:latin typeface="American Typewriter" panose="02090604020004020304" pitchFamily="18" charset="77"/>
            </a:endParaRPr>
          </a:p>
          <a:p>
            <a:pPr lvl="1"/>
            <a:r>
              <a:rPr lang="en-US" sz="1400" i="1" dirty="0">
                <a:latin typeface="American Typewriter" panose="02090604020004020304" pitchFamily="18" charset="77"/>
              </a:rPr>
              <a:t>err = </a:t>
            </a:r>
            <a:r>
              <a:rPr lang="en-US" sz="1400" i="1" dirty="0" err="1">
                <a:latin typeface="American Typewriter" panose="02090604020004020304" pitchFamily="18" charset="77"/>
              </a:rPr>
              <a:t>cudaMemcpyToSymbol</a:t>
            </a:r>
            <a:r>
              <a:rPr lang="en-US" sz="1400" i="1" dirty="0">
                <a:latin typeface="American Typewriter" panose="02090604020004020304" pitchFamily="18" charset="77"/>
              </a:rPr>
              <a:t>(</a:t>
            </a:r>
            <a:r>
              <a:rPr lang="en-US" sz="1400" i="1" dirty="0" err="1">
                <a:latin typeface="American Typewriter" panose="02090604020004020304" pitchFamily="18" charset="77"/>
              </a:rPr>
              <a:t>c_a</a:t>
            </a:r>
            <a:r>
              <a:rPr lang="en-US" sz="1400" i="1" dirty="0">
                <a:latin typeface="American Typewriter" panose="02090604020004020304" pitchFamily="18" charset="77"/>
              </a:rPr>
              <a:t>, </a:t>
            </a:r>
            <a:r>
              <a:rPr lang="en-US" sz="1400" i="1" dirty="0" err="1">
                <a:latin typeface="American Typewriter" panose="02090604020004020304" pitchFamily="18" charset="77"/>
              </a:rPr>
              <a:t>h_a</a:t>
            </a:r>
            <a:r>
              <a:rPr lang="en-US" sz="1400" i="1" dirty="0">
                <a:latin typeface="American Typewriter" panose="02090604020004020304" pitchFamily="18" charset="77"/>
              </a:rPr>
              <a:t>, N*</a:t>
            </a:r>
            <a:r>
              <a:rPr lang="en-US" sz="1400" i="1" dirty="0" err="1">
                <a:latin typeface="American Typewriter" panose="02090604020004020304" pitchFamily="18" charset="77"/>
              </a:rPr>
              <a:t>sizeof</a:t>
            </a:r>
            <a:r>
              <a:rPr lang="en-US" sz="1400" i="1" dirty="0">
                <a:latin typeface="American Typewriter" panose="02090604020004020304" pitchFamily="18" charset="77"/>
              </a:rPr>
              <a:t>(int), 0, </a:t>
            </a:r>
            <a:r>
              <a:rPr lang="en-US" sz="1400" i="1" dirty="0" err="1">
                <a:latin typeface="American Typewriter" panose="02090604020004020304" pitchFamily="18" charset="77"/>
              </a:rPr>
              <a:t>cudaMemcpyHostToDevice</a:t>
            </a:r>
            <a:r>
              <a:rPr lang="en-US" sz="1400" i="1" dirty="0">
                <a:latin typeface="American Typewriter" panose="02090604020004020304" pitchFamily="18" charset="77"/>
              </a:rPr>
              <a:t>);</a:t>
            </a:r>
          </a:p>
          <a:p>
            <a:pPr lvl="1"/>
            <a:endParaRPr lang="en-US" sz="1400" i="1" dirty="0">
              <a:latin typeface="American Typewriter" panose="02090604020004020304" pitchFamily="18" charset="77"/>
            </a:endParaRPr>
          </a:p>
          <a:p>
            <a:pPr lvl="1"/>
            <a:r>
              <a:rPr lang="en-US" sz="1400" i="1" dirty="0">
                <a:latin typeface="American Typewriter" panose="02090604020004020304" pitchFamily="18" charset="77"/>
              </a:rPr>
              <a:t>__global__ </a:t>
            </a:r>
            <a:r>
              <a:rPr lang="en-US" sz="1400" i="1" dirty="0" err="1">
                <a:latin typeface="American Typewriter" panose="02090604020004020304" pitchFamily="18" charset="77"/>
              </a:rPr>
              <a:t>multByConst</a:t>
            </a:r>
            <a:r>
              <a:rPr lang="en-US" sz="1400" i="1" dirty="0">
                <a:latin typeface="American Typewriter" panose="02090604020004020304" pitchFamily="18" charset="77"/>
              </a:rPr>
              <a:t>(int *</a:t>
            </a:r>
            <a:r>
              <a:rPr lang="en-US" sz="1400" i="1" dirty="0" err="1">
                <a:latin typeface="American Typewriter" panose="02090604020004020304" pitchFamily="18" charset="77"/>
              </a:rPr>
              <a:t>d_a</a:t>
            </a:r>
            <a:r>
              <a:rPr lang="en-US" sz="1400" i="1" dirty="0">
                <a:latin typeface="American Typewriter" panose="02090604020004020304" pitchFamily="18" charset="77"/>
              </a:rPr>
              <a:t>)</a:t>
            </a:r>
          </a:p>
          <a:p>
            <a:pPr lvl="1"/>
            <a:r>
              <a:rPr lang="en-US" sz="1400" i="1" dirty="0">
                <a:latin typeface="American Typewriter" panose="02090604020004020304" pitchFamily="18" charset="77"/>
              </a:rPr>
              <a:t>{</a:t>
            </a:r>
          </a:p>
          <a:p>
            <a:pPr lvl="1"/>
            <a:r>
              <a:rPr lang="en-US" sz="1400" i="1" dirty="0">
                <a:latin typeface="American Typewriter" panose="02090604020004020304" pitchFamily="18" charset="77"/>
              </a:rPr>
              <a:t>	int index = </a:t>
            </a:r>
            <a:r>
              <a:rPr lang="en-US" sz="1400" i="1" dirty="0" err="1">
                <a:latin typeface="American Typewriter" panose="02090604020004020304" pitchFamily="18" charset="77"/>
              </a:rPr>
              <a:t>blockIdx.x</a:t>
            </a:r>
            <a:r>
              <a:rPr lang="en-US" sz="1400" i="1" dirty="0">
                <a:latin typeface="American Typewriter" panose="02090604020004020304" pitchFamily="18" charset="77"/>
              </a:rPr>
              <a:t> * </a:t>
            </a:r>
            <a:r>
              <a:rPr lang="en-US" sz="1400" i="1" dirty="0" err="1">
                <a:latin typeface="American Typewriter" panose="02090604020004020304" pitchFamily="18" charset="77"/>
              </a:rPr>
              <a:t>blockDim.x</a:t>
            </a:r>
            <a:r>
              <a:rPr lang="en-US" sz="1400" i="1" dirty="0">
                <a:latin typeface="American Typewriter" panose="02090604020004020304" pitchFamily="18" charset="77"/>
              </a:rPr>
              <a:t> + </a:t>
            </a:r>
            <a:r>
              <a:rPr lang="en-US" sz="1400" i="1" dirty="0" err="1">
                <a:latin typeface="American Typewriter" panose="02090604020004020304" pitchFamily="18" charset="77"/>
              </a:rPr>
              <a:t>threadIdx.x</a:t>
            </a:r>
            <a:r>
              <a:rPr lang="en-US" sz="1400" i="1" dirty="0">
                <a:latin typeface="American Typewriter" panose="02090604020004020304" pitchFamily="18" charset="77"/>
              </a:rPr>
              <a:t>;</a:t>
            </a:r>
          </a:p>
          <a:p>
            <a:pPr lvl="1"/>
            <a:r>
              <a:rPr lang="en-US" sz="1400" i="1" dirty="0">
                <a:latin typeface="American Typewriter" panose="02090604020004020304" pitchFamily="18" charset="77"/>
              </a:rPr>
              <a:t>	</a:t>
            </a:r>
            <a:r>
              <a:rPr lang="en-US" sz="1400" i="1" dirty="0" err="1">
                <a:latin typeface="American Typewriter" panose="02090604020004020304" pitchFamily="18" charset="77"/>
              </a:rPr>
              <a:t>d_a</a:t>
            </a:r>
            <a:r>
              <a:rPr lang="en-US" sz="1400" i="1" dirty="0">
                <a:latin typeface="American Typewriter" panose="02090604020004020304" pitchFamily="18" charset="77"/>
              </a:rPr>
              <a:t>[index] = </a:t>
            </a:r>
            <a:r>
              <a:rPr lang="en-US" sz="1400" i="1" dirty="0" err="1">
                <a:latin typeface="American Typewriter" panose="02090604020004020304" pitchFamily="18" charset="77"/>
              </a:rPr>
              <a:t>d_a</a:t>
            </a:r>
            <a:r>
              <a:rPr lang="en-US" sz="1400" i="1" dirty="0">
                <a:latin typeface="American Typewriter" panose="02090604020004020304" pitchFamily="18" charset="77"/>
              </a:rPr>
              <a:t>[index] * </a:t>
            </a:r>
            <a:r>
              <a:rPr lang="en-US" sz="1400" i="1" dirty="0" err="1">
                <a:latin typeface="American Typewriter" panose="02090604020004020304" pitchFamily="18" charset="77"/>
              </a:rPr>
              <a:t>c_a</a:t>
            </a:r>
            <a:r>
              <a:rPr lang="en-US" sz="1400" i="1" dirty="0">
                <a:latin typeface="American Typewriter" panose="02090604020004020304" pitchFamily="18" charset="77"/>
              </a:rPr>
              <a:t>[index];</a:t>
            </a:r>
          </a:p>
          <a:p>
            <a:pPr lvl="1"/>
            <a:r>
              <a:rPr lang="en-US" sz="1400" i="1" dirty="0">
                <a:latin typeface="American Typewriter" panose="02090604020004020304" pitchFamily="18" charset="77"/>
              </a:rPr>
              <a:t>}</a:t>
            </a:r>
            <a:endParaRPr lang="en-US" sz="1600" i="1" dirty="0">
              <a:latin typeface="American Typewriter" panose="02090604020004020304" pitchFamily="18" charset="77"/>
            </a:endParaRPr>
          </a:p>
          <a:p>
            <a:r>
              <a:rPr lang="en-US" sz="1800" dirty="0"/>
              <a:t>Do you notice the fact that </a:t>
            </a:r>
            <a:r>
              <a:rPr lang="en-US" sz="1800" dirty="0" err="1"/>
              <a:t>c_a</a:t>
            </a:r>
            <a:r>
              <a:rPr lang="en-US" sz="1800" dirty="0"/>
              <a:t> is not a function parameter?</a:t>
            </a:r>
          </a:p>
          <a:p>
            <a:pPr lvl="1"/>
            <a:endParaRPr lang="en-US" sz="1400" i="1" dirty="0">
              <a:latin typeface="Tahoma" panose="020B0604030504040204" pitchFamily="34" charset="0"/>
              <a:ea typeface="Tahoma" panose="020B0604030504040204" pitchFamily="34" charset="0"/>
              <a:cs typeface="Tahoma" panose="020B0604030504040204" pitchFamily="34" charset="0"/>
            </a:endParaRPr>
          </a:p>
          <a:p>
            <a:pPr marL="628650" lvl="1" indent="-285750">
              <a:buFont typeface="Arial" panose="020B0604020202020204" pitchFamily="34" charset="0"/>
              <a:buChar char="•"/>
            </a:pPr>
            <a:endParaRPr lang="en-US" sz="1400" i="1" dirty="0">
              <a:latin typeface="American Typewriter" panose="02090604020004020304" pitchFamily="18" charset="77"/>
            </a:endParaRPr>
          </a:p>
        </p:txBody>
      </p:sp>
      <p:sp>
        <p:nvSpPr>
          <p:cNvPr id="5" name="TextBox 4">
            <a:extLst>
              <a:ext uri="{FF2B5EF4-FFF2-40B4-BE49-F238E27FC236}">
                <a16:creationId xmlns:a16="http://schemas.microsoft.com/office/drawing/2014/main" id="{1F348A2D-326F-8B48-9D81-A4D11FE2ECCA}"/>
              </a:ext>
            </a:extLst>
          </p:cNvPr>
          <p:cNvSpPr txBox="1"/>
          <p:nvPr/>
        </p:nvSpPr>
        <p:spPr>
          <a:xfrm>
            <a:off x="57549" y="4374118"/>
            <a:ext cx="487634" cy="369332"/>
          </a:xfrm>
          <a:prstGeom prst="rect">
            <a:avLst/>
          </a:prstGeom>
          <a:noFill/>
        </p:spPr>
        <p:txBody>
          <a:bodyPr wrap="none" rtlCol="0">
            <a:spAutoFit/>
          </a:bodyPr>
          <a:lstStyle/>
          <a:p>
            <a:r>
              <a:rPr lang="en-US" dirty="0"/>
              <a:t>[1]</a:t>
            </a:r>
          </a:p>
        </p:txBody>
      </p:sp>
      <p:sp>
        <p:nvSpPr>
          <p:cNvPr id="6" name="Title 5">
            <a:extLst>
              <a:ext uri="{FF2B5EF4-FFF2-40B4-BE49-F238E27FC236}">
                <a16:creationId xmlns:a16="http://schemas.microsoft.com/office/drawing/2014/main" id="{11A95C1F-F4C6-D043-B4CB-26F5F2253586}"/>
              </a:ext>
            </a:extLst>
          </p:cNvPr>
          <p:cNvSpPr>
            <a:spLocks noGrp="1"/>
          </p:cNvSpPr>
          <p:nvPr>
            <p:ph type="title" idx="4294967295"/>
          </p:nvPr>
        </p:nvSpPr>
        <p:spPr>
          <a:xfrm>
            <a:off x="628650" y="428625"/>
            <a:ext cx="7886700" cy="839788"/>
          </a:xfrm>
          <a:prstGeom prst="rect">
            <a:avLst/>
          </a:prstGeom>
        </p:spPr>
        <p:txBody>
          <a:bodyPr/>
          <a:lstStyle/>
          <a:p>
            <a:pPr rtl="0" eaLnBrk="1" latinLnBrk="0" hangingPunct="1"/>
            <a:r>
              <a:rPr lang="en-US" sz="24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Device Constant Memory Syntax</a:t>
            </a:r>
            <a:endParaRPr lang="en-US" dirty="0">
              <a:effectLst/>
            </a:endParaRPr>
          </a:p>
        </p:txBody>
      </p:sp>
    </p:spTree>
    <p:extLst>
      <p:ext uri="{BB962C8B-B14F-4D97-AF65-F5344CB8AC3E}">
        <p14:creationId xmlns:p14="http://schemas.microsoft.com/office/powerpoint/2010/main" val="2040460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DDB74-017E-5C4D-8647-93F7A8C2197A}"/>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2013. CUDA Programming. </a:t>
            </a:r>
            <a:r>
              <a:rPr lang="en-US" i="1" dirty="0"/>
              <a:t>What is ”Constant Memory” in CUDA | Constant Memory in CUDA. </a:t>
            </a:r>
            <a:r>
              <a:rPr lang="en-US" dirty="0"/>
              <a:t>Retrieved from </a:t>
            </a:r>
            <a:r>
              <a:rPr lang="en-US" dirty="0">
                <a:hlinkClick r:id="rId3"/>
              </a:rPr>
              <a:t>https://cuda-programming.blogspot.com/2013/01/what-is-constant-memory-in-cuda.html</a:t>
            </a:r>
            <a:r>
              <a:rPr lang="en-US" dirty="0"/>
              <a:t>.</a:t>
            </a:r>
          </a:p>
        </p:txBody>
      </p:sp>
    </p:spTree>
    <p:extLst>
      <p:ext uri="{BB962C8B-B14F-4D97-AF65-F5344CB8AC3E}">
        <p14:creationId xmlns:p14="http://schemas.microsoft.com/office/powerpoint/2010/main" val="413464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A04465-0014-4D33-ABA2-D6924F11FEE0}">
  <ds:schemaRefs>
    <ds:schemaRef ds:uri="http://schemas.openxmlformats.org/package/2006/metadata/core-properties"/>
    <ds:schemaRef ds:uri="051abd47-9546-4a61-92e9-da62ec2358b6"/>
    <ds:schemaRef ds:uri="http://schemas.microsoft.com/office/2006/documentManagement/types"/>
    <ds:schemaRef ds:uri="http://schemas.microsoft.com/office/2006/metadata/properties"/>
    <ds:schemaRef ds:uri="http://purl.org/dc/dcmitype/"/>
    <ds:schemaRef ds:uri="http://www.w3.org/XML/1998/namespace"/>
    <ds:schemaRef ds:uri="http://purl.org/dc/terms/"/>
    <ds:schemaRef ds:uri="http://purl.org/dc/elements/1.1/"/>
    <ds:schemaRef ds:uri="http://schemas.microsoft.com/office/infopath/2007/PartnerControls"/>
    <ds:schemaRef ds:uri="fc700d6a-14c8-4431-87f0-1eb34fcb9ecc"/>
  </ds:schemaRefs>
</ds:datastoreItem>
</file>

<file path=customXml/itemProps2.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3.xml><?xml version="1.0" encoding="utf-8"?>
<ds:datastoreItem xmlns:ds="http://schemas.openxmlformats.org/officeDocument/2006/customXml" ds:itemID="{0EE95D36-7983-4620-88E5-4F9BA0FC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842</TotalTime>
  <Words>322</Words>
  <Application>Microsoft Macintosh PowerPoint</Application>
  <PresentationFormat>On-screen Show (16:9)</PresentationFormat>
  <Paragraphs>32</Paragraphs>
  <Slides>5</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vt:i4>
      </vt:variant>
    </vt:vector>
  </HeadingPairs>
  <TitlesOfParts>
    <vt:vector size="17" baseType="lpstr">
      <vt:lpstr>American Typewriter</vt:lpstr>
      <vt:lpstr>Arial</vt:lpstr>
      <vt:lpstr>Calibri</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Parallel Programming with CUDA</vt:lpstr>
      <vt:lpstr>Device Constant Memory </vt:lpstr>
      <vt:lpstr>Device Constant Memory Syntax</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49</cp:revision>
  <dcterms:created xsi:type="dcterms:W3CDTF">2020-12-13T16:54:15Z</dcterms:created>
  <dcterms:modified xsi:type="dcterms:W3CDTF">2021-07-30T21:30:46Z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